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44"/>
  </p:notesMasterIdLst>
  <p:sldIdLst>
    <p:sldId id="283" r:id="rId4"/>
    <p:sldId id="286" r:id="rId5"/>
    <p:sldId id="257" r:id="rId6"/>
    <p:sldId id="258" r:id="rId7"/>
    <p:sldId id="287" r:id="rId8"/>
    <p:sldId id="259" r:id="rId9"/>
    <p:sldId id="261" r:id="rId10"/>
    <p:sldId id="263" r:id="rId11"/>
    <p:sldId id="264" r:id="rId12"/>
    <p:sldId id="260" r:id="rId13"/>
    <p:sldId id="262" r:id="rId14"/>
    <p:sldId id="265" r:id="rId15"/>
    <p:sldId id="288" r:id="rId16"/>
    <p:sldId id="289" r:id="rId17"/>
    <p:sldId id="284" r:id="rId18"/>
    <p:sldId id="304" r:id="rId19"/>
    <p:sldId id="269" r:id="rId20"/>
    <p:sldId id="26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285" r:id="rId4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44535-B7B9-4985-8296-6E5664D0A44F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ACD49F-EAF3-4666-8A3D-81D9A68FFEE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1405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A0AD5-1E2A-8746-AAFA-D789586DF9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093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6898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91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4211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482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42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21046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2709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00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729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2818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812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9964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21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815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654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1"/>
            <a:ext cx="12192000" cy="764687"/>
          </a:xfrm>
          <a:prstGeom prst="rect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10800523" y="764686"/>
            <a:ext cx="960107" cy="144034"/>
          </a:xfrm>
          <a:prstGeom prst="triangle">
            <a:avLst/>
          </a:prstGeom>
          <a:solidFill>
            <a:srgbClr val="F199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6756247" y="6637338"/>
            <a:ext cx="540173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90" y="37"/>
            <a:ext cx="1723273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43339" y="130315"/>
            <a:ext cx="9494091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259178" y="6741369"/>
            <a:ext cx="658513" cy="1166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259178" y="6621446"/>
            <a:ext cx="658513" cy="11992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00401" y="6558806"/>
            <a:ext cx="576064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4274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1"/>
            <a:ext cx="12192000" cy="764687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10800523" y="764686"/>
            <a:ext cx="960107" cy="144034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6756247" y="6637338"/>
            <a:ext cx="540173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90" y="37"/>
            <a:ext cx="1723273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43339" y="130315"/>
            <a:ext cx="9494091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259178" y="6741369"/>
            <a:ext cx="658513" cy="116632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259178" y="6621446"/>
            <a:ext cx="658513" cy="119922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00401" y="6558806"/>
            <a:ext cx="576064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278232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1"/>
            <a:ext cx="12192000" cy="764687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10800523" y="764686"/>
            <a:ext cx="960107" cy="144034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6756247" y="6637338"/>
            <a:ext cx="540173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8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490" y="37"/>
            <a:ext cx="1723273" cy="55986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43339" y="130315"/>
            <a:ext cx="9494091" cy="504056"/>
          </a:xfrm>
        </p:spPr>
        <p:txBody>
          <a:bodyPr>
            <a:normAutofit/>
          </a:bodyPr>
          <a:lstStyle>
            <a:lvl1pPr>
              <a:defRPr sz="22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259178" y="6741369"/>
            <a:ext cx="658513" cy="116632"/>
          </a:xfrm>
          <a:prstGeom prst="rect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259178" y="6621446"/>
            <a:ext cx="658513" cy="119922"/>
          </a:xfrm>
          <a:prstGeom prst="triangle">
            <a:avLst/>
          </a:prstGeom>
          <a:solidFill>
            <a:srgbClr val="009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800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00401" y="6558806"/>
            <a:ext cx="576064" cy="365125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47973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66915" y="4055346"/>
            <a:ext cx="6147759" cy="238760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068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6204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8059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01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20275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3510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92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0448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9481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0795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545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97568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41D257A6-5643-3B46-ADF1-1270F96EC7A3}" type="datetimeFigureOut">
              <a:rPr lang="pt-BR" smtClean="0"/>
              <a:t>11/10/2018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87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811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33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60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68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019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217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27A94-DDB3-402C-8B3D-29D836331828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0EBF9-347D-47B5-BDDF-7607FFE2D0D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7223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25C39-67B4-0244-ABD7-728F7507B4E5}" type="datetimeFigureOut">
              <a:rPr lang="es-ES" smtClean="0"/>
              <a:t>11/10/2018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F126-A166-E442-A905-3F10B605ED4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5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4"/>
          <a:stretch/>
        </p:blipFill>
        <p:spPr>
          <a:xfrm>
            <a:off x="-1" y="5715001"/>
            <a:ext cx="10896601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317" y="157895"/>
            <a:ext cx="10515600" cy="79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90445"/>
            <a:ext cx="10515600" cy="498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004" y="64556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0070C0"/>
                </a:solidFill>
              </a:defRPr>
            </a:lvl1pPr>
          </a:lstStyle>
          <a:p>
            <a:fld id="{82B0E2D2-9B62-A84B-BCE8-1BF0FA70A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19" y="5828487"/>
            <a:ext cx="1407080" cy="1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12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" y="-29067"/>
            <a:ext cx="12213506" cy="6925104"/>
          </a:xfrm>
          <a:prstGeom prst="rect">
            <a:avLst/>
          </a:prstGeom>
        </p:spPr>
      </p:pic>
      <p:sp>
        <p:nvSpPr>
          <p:cNvPr id="14" name="object 4"/>
          <p:cNvSpPr/>
          <p:nvPr/>
        </p:nvSpPr>
        <p:spPr>
          <a:xfrm>
            <a:off x="334784" y="4498609"/>
            <a:ext cx="2704465" cy="2395855"/>
          </a:xfrm>
          <a:custGeom>
            <a:avLst/>
            <a:gdLst/>
            <a:ahLst/>
            <a:cxnLst/>
            <a:rect l="l" t="t" r="r" b="b"/>
            <a:pathLst>
              <a:path w="2704465" h="2395854">
                <a:moveTo>
                  <a:pt x="2704425" y="0"/>
                </a:moveTo>
                <a:lnTo>
                  <a:pt x="2384004" y="20548"/>
                </a:lnTo>
                <a:lnTo>
                  <a:pt x="0" y="2395664"/>
                </a:lnTo>
                <a:lnTo>
                  <a:pt x="599588" y="2395664"/>
                </a:lnTo>
                <a:lnTo>
                  <a:pt x="2682683" y="320332"/>
                </a:lnTo>
                <a:lnTo>
                  <a:pt x="27044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5573" y="1672973"/>
            <a:ext cx="4390390" cy="5221605"/>
          </a:xfrm>
          <a:custGeom>
            <a:avLst/>
            <a:gdLst/>
            <a:ahLst/>
            <a:cxnLst/>
            <a:rect l="l" t="t" r="r" b="b"/>
            <a:pathLst>
              <a:path w="4390390" h="5221605">
                <a:moveTo>
                  <a:pt x="4390174" y="0"/>
                </a:moveTo>
                <a:lnTo>
                  <a:pt x="3383940" y="64515"/>
                </a:lnTo>
                <a:lnTo>
                  <a:pt x="0" y="3435853"/>
                </a:lnTo>
                <a:lnTo>
                  <a:pt x="0" y="5221300"/>
                </a:lnTo>
                <a:lnTo>
                  <a:pt x="90829" y="5221300"/>
                </a:lnTo>
                <a:lnTo>
                  <a:pt x="4321898" y="1005992"/>
                </a:lnTo>
                <a:lnTo>
                  <a:pt x="4390174" y="0"/>
                </a:lnTo>
                <a:close/>
              </a:path>
            </a:pathLst>
          </a:custGeom>
          <a:solidFill>
            <a:srgbClr val="D9DE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5573" y="2186229"/>
            <a:ext cx="1915160" cy="2423160"/>
          </a:xfrm>
          <a:custGeom>
            <a:avLst/>
            <a:gdLst/>
            <a:ahLst/>
            <a:cxnLst/>
            <a:rect l="l" t="t" r="r" b="b"/>
            <a:pathLst>
              <a:path w="1915160" h="2423160">
                <a:moveTo>
                  <a:pt x="1915147" y="0"/>
                </a:moveTo>
                <a:lnTo>
                  <a:pt x="1263815" y="27927"/>
                </a:lnTo>
                <a:lnTo>
                  <a:pt x="0" y="1234772"/>
                </a:lnTo>
                <a:lnTo>
                  <a:pt x="0" y="2422868"/>
                </a:lnTo>
                <a:lnTo>
                  <a:pt x="1857235" y="649363"/>
                </a:lnTo>
                <a:lnTo>
                  <a:pt x="1915147" y="0"/>
                </a:lnTo>
                <a:close/>
              </a:path>
            </a:pathLst>
          </a:custGeom>
          <a:solidFill>
            <a:srgbClr val="30BF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/>
          <p:cNvSpPr/>
          <p:nvPr/>
        </p:nvSpPr>
        <p:spPr>
          <a:xfrm>
            <a:off x="-1518427" y="3905847"/>
            <a:ext cx="1200150" cy="1494790"/>
          </a:xfrm>
          <a:custGeom>
            <a:avLst/>
            <a:gdLst/>
            <a:ahLst/>
            <a:cxnLst/>
            <a:rect l="l" t="t" r="r" b="b"/>
            <a:pathLst>
              <a:path w="1200150" h="1494789">
                <a:moveTo>
                  <a:pt x="1200110" y="0"/>
                </a:moveTo>
                <a:lnTo>
                  <a:pt x="879690" y="20548"/>
                </a:lnTo>
                <a:lnTo>
                  <a:pt x="0" y="896963"/>
                </a:lnTo>
                <a:lnTo>
                  <a:pt x="0" y="1494322"/>
                </a:lnTo>
                <a:lnTo>
                  <a:pt x="1178366" y="320344"/>
                </a:lnTo>
                <a:lnTo>
                  <a:pt x="1200110" y="0"/>
                </a:lnTo>
                <a:close/>
              </a:path>
            </a:pathLst>
          </a:custGeom>
          <a:solidFill>
            <a:srgbClr val="0159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Rectángulo 18"/>
          <p:cNvSpPr/>
          <p:nvPr/>
        </p:nvSpPr>
        <p:spPr>
          <a:xfrm>
            <a:off x="7019504" y="-29067"/>
            <a:ext cx="4568087" cy="692510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8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2" y="-29067"/>
            <a:ext cx="4077381" cy="288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6532210" y="5496167"/>
            <a:ext cx="4831471" cy="782390"/>
            <a:chOff x="12611121" y="4671208"/>
            <a:chExt cx="4831471" cy="782390"/>
          </a:xfrm>
        </p:grpSpPr>
        <p:sp>
          <p:nvSpPr>
            <p:cNvPr id="2" name="CuadroTexto 1"/>
            <p:cNvSpPr txBox="1"/>
            <p:nvPr/>
          </p:nvSpPr>
          <p:spPr>
            <a:xfrm>
              <a:off x="12611121" y="4671208"/>
              <a:ext cx="4703570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chemeClr val="tx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17257861" y="499193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2409159" y="2510155"/>
            <a:ext cx="8857642" cy="2771082"/>
            <a:chOff x="1840556" y="2649257"/>
            <a:chExt cx="8857642" cy="2771082"/>
          </a:xfrm>
        </p:grpSpPr>
        <p:sp>
          <p:nvSpPr>
            <p:cNvPr id="40" name="1 CuadroTexto"/>
            <p:cNvSpPr txBox="1"/>
            <p:nvPr/>
          </p:nvSpPr>
          <p:spPr>
            <a:xfrm>
              <a:off x="1840556" y="2835016"/>
              <a:ext cx="7798278" cy="2585323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r>
                <a:rPr lang="es-CO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xCondensed-Light" panose="020B0604020202020204"/>
                </a:rPr>
                <a:t> </a:t>
              </a:r>
            </a:p>
            <a:p>
              <a:pPr algn="r"/>
              <a:r>
                <a:rPr lang="es-CO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DaxCondensed-Light" panose="020B0604020202020204"/>
                </a:rPr>
                <a:t> </a:t>
              </a:r>
              <a:r>
                <a:rPr lang="es-CO" sz="5400" b="1" spc="-1" dirty="0">
                  <a:solidFill>
                    <a:srgbClr val="D6EE60"/>
                  </a:solidFill>
                  <a:uFill>
                    <a:solidFill>
                      <a:srgbClr val="FFFFFF"/>
                    </a:solidFill>
                  </a:uFill>
                  <a:latin typeface="Dax-Bold"/>
                  <a:ea typeface="DejaVu Sans" panose="020B0603030804020204"/>
                </a:rPr>
                <a:t>Stefanini</a:t>
              </a:r>
            </a:p>
            <a:p>
              <a:pPr algn="r"/>
              <a:r>
                <a:rPr lang="es-CO" sz="5400" b="1" spc="-1" dirty="0">
                  <a:solidFill>
                    <a:srgbClr val="D6EE60"/>
                  </a:solidFill>
                  <a:uFill>
                    <a:solidFill>
                      <a:srgbClr val="FFFFFF"/>
                    </a:solidFill>
                  </a:uFill>
                  <a:latin typeface="Dax-Bold"/>
                  <a:ea typeface="DejaVu Sans" panose="020B0603030804020204"/>
                </a:rPr>
                <a:t>Colombia</a:t>
              </a:r>
              <a:endParaRPr lang="es-CO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  <p:sp>
          <p:nvSpPr>
            <p:cNvPr id="5" name="Rectángulo 4"/>
            <p:cNvSpPr/>
            <p:nvPr/>
          </p:nvSpPr>
          <p:spPr>
            <a:xfrm>
              <a:off x="6616567" y="2649257"/>
              <a:ext cx="4081631" cy="923330"/>
            </a:xfrm>
            <a:prstGeom prst="rect">
              <a:avLst/>
            </a:prstGeom>
            <a:effectLst>
              <a:outerShdw blurRad="50800" dist="38100" dir="5400000" algn="t" rotWithShape="0">
                <a:schemeClr val="bg1">
                  <a:alpha val="4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s-CO" sz="5400" b="1" spc="-1" dirty="0" smtClean="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DaxCondensed-Light"/>
                  <a:ea typeface="DejaVu Sans" panose="020B0603030804020204"/>
                </a:rPr>
                <a:t>Cultura </a:t>
              </a:r>
              <a:r>
                <a:rPr lang="es-CO" sz="5400" b="1" spc="-1" dirty="0" err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DaxCondensed-Light"/>
                  <a:ea typeface="DejaVu Sans" panose="020B0603030804020204"/>
                </a:rPr>
                <a:t>Agil</a:t>
              </a:r>
              <a:endParaRPr lang="es-CO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/>
              </a:endParaRPr>
            </a:p>
          </p:txBody>
        </p:sp>
      </p:grp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8403759" y="6413341"/>
            <a:ext cx="3299488" cy="308302"/>
          </a:xfrm>
        </p:spPr>
        <p:txBody>
          <a:bodyPr/>
          <a:lstStyle/>
          <a:p>
            <a:r>
              <a:rPr lang="nl-NL" sz="1600" dirty="0">
                <a:solidFill>
                  <a:schemeClr val="bg1"/>
                </a:solidFill>
              </a:rPr>
              <a:t>IN-RD-02, Versión 9.0 de 20170629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4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koda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700">
            <a:off x="824722" y="1328029"/>
            <a:ext cx="3590532" cy="1994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para blockbust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0901">
            <a:off x="2044467" y="3573303"/>
            <a:ext cx="4364327" cy="2454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para nok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51870">
            <a:off x="4226159" y="1589697"/>
            <a:ext cx="4093743" cy="2257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blackberry}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5692">
            <a:off x="7718834" y="2372743"/>
            <a:ext cx="2711915" cy="3615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71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9104" y="371020"/>
            <a:ext cx="10422082" cy="5732145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64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Resultado de imagen para facebook">
            <a:extLst>
              <a:ext uri="{FF2B5EF4-FFF2-40B4-BE49-F238E27FC236}">
                <a16:creationId xmlns:a16="http://schemas.microsoft.com/office/drawing/2014/main" id="{F7A19140-8494-4D27-8407-3112BAB2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31" y="940269"/>
            <a:ext cx="2657170" cy="99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whatsapp">
            <a:extLst>
              <a:ext uri="{FF2B5EF4-FFF2-40B4-BE49-F238E27FC236}">
                <a16:creationId xmlns:a16="http://schemas.microsoft.com/office/drawing/2014/main" id="{0B7907C5-9693-413A-BA73-4E4957946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063" y="677515"/>
            <a:ext cx="1318650" cy="13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n para spotify">
            <a:extLst>
              <a:ext uri="{FF2B5EF4-FFF2-40B4-BE49-F238E27FC236}">
                <a16:creationId xmlns:a16="http://schemas.microsoft.com/office/drawing/2014/main" id="{015CD0D8-249E-4500-AB4C-7F18734B0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865" y="2780132"/>
            <a:ext cx="2016223" cy="105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Resultado de imagen para google">
            <a:extLst>
              <a:ext uri="{FF2B5EF4-FFF2-40B4-BE49-F238E27FC236}">
                <a16:creationId xmlns:a16="http://schemas.microsoft.com/office/drawing/2014/main" id="{D4B6EEC1-4DFD-439E-9F88-7972D2E6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46" y="578256"/>
            <a:ext cx="2835966" cy="159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Resultado de imagen para twitter">
            <a:extLst>
              <a:ext uri="{FF2B5EF4-FFF2-40B4-BE49-F238E27FC236}">
                <a16:creationId xmlns:a16="http://schemas.microsoft.com/office/drawing/2014/main" id="{CFA5C914-719D-4E54-837B-DFEF20EF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91" y="2726682"/>
            <a:ext cx="2235679" cy="116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Resultado de imagen para amzon">
            <a:extLst>
              <a:ext uri="{FF2B5EF4-FFF2-40B4-BE49-F238E27FC236}">
                <a16:creationId xmlns:a16="http://schemas.microsoft.com/office/drawing/2014/main" id="{360E6F18-0585-4738-A47F-9B1E85322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77" y="4711494"/>
            <a:ext cx="3256971" cy="11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Resultado de imagen para netflix">
            <a:extLst>
              <a:ext uri="{FF2B5EF4-FFF2-40B4-BE49-F238E27FC236}">
                <a16:creationId xmlns:a16="http://schemas.microsoft.com/office/drawing/2014/main" id="{83F3997A-D6F2-4CDF-824B-F281D42E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810" y="2695988"/>
            <a:ext cx="1809659" cy="10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Resultado de imagen para uber">
            <a:extLst>
              <a:ext uri="{FF2B5EF4-FFF2-40B4-BE49-F238E27FC236}">
                <a16:creationId xmlns:a16="http://schemas.microsoft.com/office/drawing/2014/main" id="{5C231BE0-C19F-4F27-80A7-99F8FDBD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495" y="4554905"/>
            <a:ext cx="1646334" cy="164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tesla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66" y="4594497"/>
            <a:ext cx="1567150" cy="15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7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13</a:t>
            </a:fld>
            <a:endParaRPr lang="pt-B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DFF3D9-CB4C-405A-92E7-083D7FA1FAF3}"/>
              </a:ext>
            </a:extLst>
          </p:cNvPr>
          <p:cNvSpPr txBox="1"/>
          <p:nvPr/>
        </p:nvSpPr>
        <p:spPr>
          <a:xfrm>
            <a:off x="2319134" y="988419"/>
            <a:ext cx="7481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latin typeface="Dimitri Swank" panose="00000400000000000000" pitchFamily="2" charset="0"/>
              </a:rPr>
              <a:t>Hicieron las Cosas Diferentes</a:t>
            </a:r>
          </a:p>
        </p:txBody>
      </p:sp>
      <p:pic>
        <p:nvPicPr>
          <p:cNvPr id="6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190" y="2247379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48" y="2247376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3140768" y="4812803"/>
            <a:ext cx="18998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Experimentaron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6877262" y="4809853"/>
            <a:ext cx="24105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/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64659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14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4001" y="1003765"/>
            <a:ext cx="9448417" cy="38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2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15</a:t>
            </a:fld>
            <a:endParaRPr lang="pt-BR"/>
          </a:p>
        </p:txBody>
      </p:sp>
      <p:sp>
        <p:nvSpPr>
          <p:cNvPr id="5" name="CuadroTexto 4"/>
          <p:cNvSpPr txBox="1"/>
          <p:nvPr/>
        </p:nvSpPr>
        <p:spPr>
          <a:xfrm>
            <a:off x="2080591" y="2563649"/>
            <a:ext cx="8242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Distant Galaxy" panose="00000400000000000000" pitchFamily="2" charset="0"/>
              </a:rPr>
              <a:t>Y Por que </a:t>
            </a:r>
            <a:r>
              <a:rPr lang="es-CO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Distant Galaxy" panose="00000400000000000000" pitchFamily="2" charset="0"/>
              </a:rPr>
              <a:t>Sufrimos desarrollando software </a:t>
            </a:r>
            <a:r>
              <a:rPr lang="es-CO" sz="4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Distant Galaxy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97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Rectángulo 2"/>
          <p:cNvSpPr/>
          <p:nvPr/>
        </p:nvSpPr>
        <p:spPr>
          <a:xfrm>
            <a:off x="9205290" y="1204726"/>
            <a:ext cx="1588897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1968</a:t>
            </a:r>
            <a:endParaRPr lang="es-E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931" y="1118089"/>
            <a:ext cx="70008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39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17</a:t>
            </a:fld>
            <a:endParaRPr lang="pt-BR"/>
          </a:p>
        </p:txBody>
      </p:sp>
      <p:pic>
        <p:nvPicPr>
          <p:cNvPr id="5" name="Picture 2" descr="Resultado de imagen para ciclo de vida en cascada">
            <a:extLst>
              <a:ext uri="{FF2B5EF4-FFF2-40B4-BE49-F238E27FC236}">
                <a16:creationId xmlns:a16="http://schemas.microsoft.com/office/drawing/2014/main" id="{88E58FAA-0144-4E7F-B70A-974E010C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250" y="716268"/>
            <a:ext cx="5814822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18</a:t>
            </a:fld>
            <a:endParaRPr lang="pt-BR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EBA7AA2-CBFD-47C5-AE18-BE5F83BE62E8}"/>
              </a:ext>
            </a:extLst>
          </p:cNvPr>
          <p:cNvSpPr txBox="1"/>
          <p:nvPr/>
        </p:nvSpPr>
        <p:spPr>
          <a:xfrm>
            <a:off x="2643812" y="1048144"/>
            <a:ext cx="6716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>
                <a:latin typeface="Baskerville Old Face" panose="02020602080505020303" pitchFamily="18" charset="0"/>
              </a:rPr>
              <a:t>La Forma en que Hacemos El Software</a:t>
            </a:r>
          </a:p>
        </p:txBody>
      </p:sp>
      <p:pic>
        <p:nvPicPr>
          <p:cNvPr id="6" name="Picture 2" descr="Resultado de imagen para construcción de casa">
            <a:extLst>
              <a:ext uri="{FF2B5EF4-FFF2-40B4-BE49-F238E27FC236}">
                <a16:creationId xmlns:a16="http://schemas.microsoft.com/office/drawing/2014/main" id="{E74DAF89-41C5-44C2-873F-A2502509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53" y="2604687"/>
            <a:ext cx="33718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n relacionada">
            <a:extLst>
              <a:ext uri="{FF2B5EF4-FFF2-40B4-BE49-F238E27FC236}">
                <a16:creationId xmlns:a16="http://schemas.microsoft.com/office/drawing/2014/main" id="{95B7C7F7-B519-44BA-AD61-68EF3BDA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32" y="2829041"/>
            <a:ext cx="3205025" cy="19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D159EE0-231E-4402-A4F2-7E51C291378E}"/>
              </a:ext>
            </a:extLst>
          </p:cNvPr>
          <p:cNvSpPr txBox="1"/>
          <p:nvPr/>
        </p:nvSpPr>
        <p:spPr>
          <a:xfrm>
            <a:off x="5802585" y="3328880"/>
            <a:ext cx="72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34970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19</a:t>
            </a:fld>
            <a:endParaRPr lang="pt-BR"/>
          </a:p>
        </p:txBody>
      </p:sp>
      <p:pic>
        <p:nvPicPr>
          <p:cNvPr id="5" name="Picture 2" descr="Resultado de imagen para uml">
            <a:extLst>
              <a:ext uri="{FF2B5EF4-FFF2-40B4-BE49-F238E27FC236}">
                <a16:creationId xmlns:a16="http://schemas.microsoft.com/office/drawing/2014/main" id="{ED6FEA92-ED35-4840-B78F-F7626C1A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45" y="1100346"/>
            <a:ext cx="5248131" cy="295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n para uml logo">
            <a:extLst>
              <a:ext uri="{FF2B5EF4-FFF2-40B4-BE49-F238E27FC236}">
                <a16:creationId xmlns:a16="http://schemas.microsoft.com/office/drawing/2014/main" id="{505471A0-533A-4414-BB93-59931634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155" y="1643684"/>
            <a:ext cx="1466829" cy="15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sultado de imagen para Plano">
            <a:extLst>
              <a:ext uri="{FF2B5EF4-FFF2-40B4-BE49-F238E27FC236}">
                <a16:creationId xmlns:a16="http://schemas.microsoft.com/office/drawing/2014/main" id="{B3F1FC84-0B1A-4C80-8A3D-9E0D962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852" y="4149003"/>
            <a:ext cx="5043776" cy="240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CEC3B45-FF2C-4A54-B0BC-B9145B8D0E8F}"/>
              </a:ext>
            </a:extLst>
          </p:cNvPr>
          <p:cNvSpPr txBox="1"/>
          <p:nvPr/>
        </p:nvSpPr>
        <p:spPr>
          <a:xfrm>
            <a:off x="2022102" y="4614978"/>
            <a:ext cx="3487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Diseño </a:t>
            </a:r>
          </a:p>
          <a:p>
            <a:r>
              <a:rPr lang="es-CO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Previo e Inamovible</a:t>
            </a:r>
          </a:p>
        </p:txBody>
      </p:sp>
    </p:spTree>
    <p:extLst>
      <p:ext uri="{BB962C8B-B14F-4D97-AF65-F5344CB8AC3E}">
        <p14:creationId xmlns:p14="http://schemas.microsoft.com/office/powerpoint/2010/main" val="389759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Rectángulo redondeado"/>
          <p:cNvSpPr/>
          <p:nvPr/>
        </p:nvSpPr>
        <p:spPr>
          <a:xfrm>
            <a:off x="1943397" y="952500"/>
            <a:ext cx="8273757" cy="5421004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s-CO" sz="3200" b="1" dirty="0"/>
              <a:t>Súper Poder</a:t>
            </a:r>
            <a:endParaRPr lang="es-ES" sz="3200" dirty="0"/>
          </a:p>
        </p:txBody>
      </p:sp>
      <p:sp>
        <p:nvSpPr>
          <p:cNvPr id="3" name="2 Rectángulo"/>
          <p:cNvSpPr/>
          <p:nvPr/>
        </p:nvSpPr>
        <p:spPr>
          <a:xfrm>
            <a:off x="2350809" y="1366081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s-CO" dirty="0">
                <a:solidFill>
                  <a:prstClr val="black"/>
                </a:solidFill>
                <a:latin typeface="Calibri"/>
              </a:rPr>
              <a:t> </a:t>
            </a:r>
          </a:p>
          <a:p>
            <a:pPr defTabSz="457200"/>
            <a:r>
              <a:rPr lang="es-CO" dirty="0">
                <a:solidFill>
                  <a:prstClr val="black"/>
                </a:solidFill>
                <a:latin typeface="Calibri"/>
              </a:rPr>
              <a:t/>
            </a:r>
            <a:br>
              <a:rPr lang="es-CO" dirty="0">
                <a:solidFill>
                  <a:prstClr val="black"/>
                </a:solidFill>
                <a:latin typeface="Calibri"/>
              </a:rPr>
            </a:br>
            <a:endParaRPr lang="es-CO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7609879" y="89956"/>
            <a:ext cx="1433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CO" sz="3200" b="1" dirty="0">
                <a:solidFill>
                  <a:prstClr val="white"/>
                </a:solidFill>
                <a:latin typeface="Calibri"/>
              </a:rPr>
              <a:t>10 MIN</a:t>
            </a:r>
            <a:endParaRPr lang="es-CO" sz="3200" b="1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299" r="10493" b="4271"/>
          <a:stretch/>
        </p:blipFill>
        <p:spPr>
          <a:xfrm>
            <a:off x="2497881" y="1122913"/>
            <a:ext cx="7164787" cy="508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20</a:t>
            </a:fld>
            <a:endParaRPr lang="pt-BR"/>
          </a:p>
        </p:txBody>
      </p:sp>
      <p:pic>
        <p:nvPicPr>
          <p:cNvPr id="5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552450"/>
            <a:ext cx="8458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3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21</a:t>
            </a:fld>
            <a:endParaRPr lang="pt-B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2252299-6CB5-46A2-B23B-7BE72137C7FC}"/>
              </a:ext>
            </a:extLst>
          </p:cNvPr>
          <p:cNvSpPr txBox="1"/>
          <p:nvPr/>
        </p:nvSpPr>
        <p:spPr>
          <a:xfrm>
            <a:off x="504332" y="160781"/>
            <a:ext cx="5478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Distant Galaxy" panose="00000400000000000000" pitchFamily="2" charset="0"/>
              </a:rPr>
              <a:t>Proyectos Darth</a:t>
            </a:r>
            <a:r>
              <a:rPr lang="es-CO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F Distant Galaxy" panose="00000400000000000000" pitchFamily="2" charset="0"/>
              </a:rPr>
              <a:t> Vader</a:t>
            </a:r>
          </a:p>
        </p:txBody>
      </p:sp>
      <p:pic>
        <p:nvPicPr>
          <p:cNvPr id="2050" name="Picture 2" descr="Resultado de imagen para dark v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6" y="1086029"/>
            <a:ext cx="9738923" cy="486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2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22</a:t>
            </a:fld>
            <a:endParaRPr lang="pt-B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0A5845-49F3-457C-AEE1-3B48AD3D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1253" y="614364"/>
            <a:ext cx="9126747" cy="542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5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23</a:t>
            </a:fld>
            <a:endParaRPr lang="pt-B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"/>
            <a:ext cx="9144000" cy="59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24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85" y="533388"/>
            <a:ext cx="7749984" cy="5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7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61426B-6401-4CCA-A2AD-18D40211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72" y="1544675"/>
            <a:ext cx="8764797" cy="41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trickon.com/sites/default/files/field/image/parkour_fai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60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26</a:t>
            </a:fld>
            <a:endParaRPr lang="pt-BR">
              <a:latin typeface="Calibri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2350809" y="603854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prstClr val="black"/>
                </a:solidFill>
                <a:latin typeface="Calibri"/>
              </a:rPr>
              <a:t> </a:t>
            </a:r>
          </a:p>
          <a:p>
            <a:r>
              <a:rPr lang="es-CO" dirty="0">
                <a:solidFill>
                  <a:prstClr val="black"/>
                </a:solidFill>
                <a:latin typeface="Calibri"/>
              </a:rPr>
              <a:t/>
            </a:r>
            <a:br>
              <a:rPr lang="es-CO" dirty="0">
                <a:solidFill>
                  <a:prstClr val="black"/>
                </a:solidFill>
                <a:latin typeface="Calibri"/>
              </a:rPr>
            </a:br>
            <a:endParaRPr lang="es-CO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99962" y="280689"/>
            <a:ext cx="5481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FF00"/>
                </a:solidFill>
                <a:latin typeface="SF Distant Galaxy" panose="00000400000000000000" pitchFamily="2" charset="0"/>
              </a:rPr>
              <a:t>Alternativa</a:t>
            </a:r>
          </a:p>
          <a:p>
            <a:r>
              <a:rPr lang="es-CO" sz="4800" b="1" dirty="0">
                <a:solidFill>
                  <a:srgbClr val="FFFF00"/>
                </a:solidFill>
                <a:latin typeface="SF Distant Galaxy" panose="00000400000000000000" pitchFamily="2" charset="0"/>
              </a:rPr>
              <a:t>AGIL?</a:t>
            </a:r>
          </a:p>
        </p:txBody>
      </p:sp>
    </p:spTree>
    <p:extLst>
      <p:ext uri="{BB962C8B-B14F-4D97-AF65-F5344CB8AC3E}">
        <p14:creationId xmlns:p14="http://schemas.microsoft.com/office/powerpoint/2010/main" val="142218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AA3523B-6332-444F-B318-76FEA07AA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75"/>
          <a:stretch/>
        </p:blipFill>
        <p:spPr>
          <a:xfrm>
            <a:off x="1524000" y="858505"/>
            <a:ext cx="9144000" cy="514099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5C5BBEB-7FDD-4C8E-A1FE-299C198973EF}"/>
              </a:ext>
            </a:extLst>
          </p:cNvPr>
          <p:cNvSpPr txBox="1">
            <a:spLocks/>
          </p:cNvSpPr>
          <p:nvPr/>
        </p:nvSpPr>
        <p:spPr>
          <a:xfrm>
            <a:off x="1631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>
                <a:solidFill>
                  <a:srgbClr val="5B9BD5">
                    <a:lumMod val="50000"/>
                  </a:srgbClr>
                </a:solidFill>
                <a:latin typeface="Calibri"/>
              </a:rPr>
              <a:t>2001 Nace Movimiento Agil</a:t>
            </a:r>
            <a:endParaRPr lang="es-CO" dirty="0">
              <a:solidFill>
                <a:srgbClr val="5B9BD5">
                  <a:lumMod val="5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983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28</a:t>
            </a:fld>
            <a:endParaRPr lang="pt-BR">
              <a:latin typeface="Calibri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631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CO" sz="2800" dirty="0">
                <a:solidFill>
                  <a:srgbClr val="44546A"/>
                </a:solidFill>
                <a:latin typeface="Calibri"/>
              </a:rPr>
              <a:t>Construcción Software Iterativo e Incremental</a:t>
            </a:r>
            <a:endParaRPr lang="es-ES" sz="2800" dirty="0">
              <a:solidFill>
                <a:srgbClr val="44546A"/>
              </a:solidFill>
              <a:latin typeface="Calibri"/>
            </a:endParaRPr>
          </a:p>
        </p:txBody>
      </p:sp>
      <p:pic>
        <p:nvPicPr>
          <p:cNvPr id="6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82" y="1214790"/>
            <a:ext cx="7689782" cy="20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82" y="3968354"/>
            <a:ext cx="7597016" cy="20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2183090" y="7468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Ágil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364785" y="3598994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No Ágil</a:t>
            </a:r>
          </a:p>
        </p:txBody>
      </p:sp>
    </p:spTree>
    <p:extLst>
      <p:ext uri="{BB962C8B-B14F-4D97-AF65-F5344CB8AC3E}">
        <p14:creationId xmlns:p14="http://schemas.microsoft.com/office/powerpoint/2010/main" val="31797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29</a:t>
            </a:fld>
            <a:endParaRPr lang="pt-BR">
              <a:latin typeface="Calibri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B6C8BE-5FB0-4807-94CA-29CD86A5CA97}"/>
              </a:ext>
            </a:extLst>
          </p:cNvPr>
          <p:cNvSpPr txBox="1">
            <a:spLocks/>
          </p:cNvSpPr>
          <p:nvPr/>
        </p:nvSpPr>
        <p:spPr>
          <a:xfrm>
            <a:off x="1631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>
                <a:solidFill>
                  <a:srgbClr val="5B9BD5">
                    <a:lumMod val="50000"/>
                  </a:srgbClr>
                </a:solidFill>
                <a:latin typeface="Calibri"/>
              </a:rPr>
              <a:t>Entrega Temprana y Continua de software con Valor </a:t>
            </a:r>
            <a:endParaRPr lang="es-CO" dirty="0">
              <a:solidFill>
                <a:srgbClr val="5B9BD5">
                  <a:lumMod val="50000"/>
                </a:srgbClr>
              </a:solidFill>
              <a:latin typeface="Calibri"/>
            </a:endParaRPr>
          </a:p>
        </p:txBody>
      </p:sp>
      <p:pic>
        <p:nvPicPr>
          <p:cNvPr id="6" name="Picture 2" descr="Resultado de imagen para pareto">
            <a:extLst>
              <a:ext uri="{FF2B5EF4-FFF2-40B4-BE49-F238E27FC236}">
                <a16:creationId xmlns:a16="http://schemas.microsoft.com/office/drawing/2014/main" id="{1BEA8ADA-B26D-4A2A-AF9B-071DF1E4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99" y="3563666"/>
            <a:ext cx="3416617" cy="25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2124227" y="3245391"/>
            <a:ext cx="1412697" cy="1679029"/>
            <a:chOff x="881440" y="4568589"/>
            <a:chExt cx="1412697" cy="1679029"/>
          </a:xfrm>
        </p:grpSpPr>
        <p:pic>
          <p:nvPicPr>
            <p:cNvPr id="8" name="Picture 4" descr="Resultado de imagen para hamburguesa simple">
              <a:extLst>
                <a:ext uri="{FF2B5EF4-FFF2-40B4-BE49-F238E27FC236}">
                  <a16:creationId xmlns:a16="http://schemas.microsoft.com/office/drawing/2014/main" id="{F486FD72-56AB-4020-ADDE-BC39B09BD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7761"/>
            <a:stretch/>
          </p:blipFill>
          <p:spPr bwMode="auto">
            <a:xfrm>
              <a:off x="881440" y="4568589"/>
              <a:ext cx="1412697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E718423-E147-4EF6-96F3-E63FB9A7223D}"/>
                </a:ext>
              </a:extLst>
            </p:cNvPr>
            <p:cNvSpPr txBox="1"/>
            <p:nvPr/>
          </p:nvSpPr>
          <p:spPr>
            <a:xfrm>
              <a:off x="881440" y="5878286"/>
              <a:ext cx="105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prstClr val="black"/>
                  </a:solidFill>
                  <a:latin typeface="Calibri"/>
                </a:rPr>
                <a:t>Versión 1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4873667" y="1270130"/>
            <a:ext cx="1786436" cy="1894812"/>
            <a:chOff x="3362325" y="4320540"/>
            <a:chExt cx="1786436" cy="1894812"/>
          </a:xfrm>
        </p:grpSpPr>
        <p:pic>
          <p:nvPicPr>
            <p:cNvPr id="11" name="Picture 8" descr="Resultado de imagen para hamburguesa simple">
              <a:extLst>
                <a:ext uri="{FF2B5EF4-FFF2-40B4-BE49-F238E27FC236}">
                  <a16:creationId xmlns:a16="http://schemas.microsoft.com/office/drawing/2014/main" id="{F1E459D0-4B76-41BB-938F-732402E5B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325" y="4320540"/>
              <a:ext cx="1786436" cy="142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502F66A-510E-4351-B2FD-CA69C35DC308}"/>
                </a:ext>
              </a:extLst>
            </p:cNvPr>
            <p:cNvSpPr txBox="1"/>
            <p:nvPr/>
          </p:nvSpPr>
          <p:spPr>
            <a:xfrm>
              <a:off x="3729309" y="5846020"/>
              <a:ext cx="1227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prstClr val="black"/>
                  </a:solidFill>
                  <a:latin typeface="Calibri"/>
                </a:rPr>
                <a:t>Versión 1.1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944422" y="2980276"/>
            <a:ext cx="2290548" cy="2194460"/>
            <a:chOff x="6001106" y="4031778"/>
            <a:chExt cx="2290548" cy="2194460"/>
          </a:xfrm>
        </p:grpSpPr>
        <p:pic>
          <p:nvPicPr>
            <p:cNvPr id="14" name="Picture 10" descr="Resultado de imagen para hamburguesa simple con papas">
              <a:extLst>
                <a:ext uri="{FF2B5EF4-FFF2-40B4-BE49-F238E27FC236}">
                  <a16:creationId xmlns:a16="http://schemas.microsoft.com/office/drawing/2014/main" id="{FFC43578-768D-478D-8B81-F831BEAF7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106" y="4031778"/>
              <a:ext cx="2290548" cy="171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DB68A94-0447-4677-AC05-61F07F1748A5}"/>
                </a:ext>
              </a:extLst>
            </p:cNvPr>
            <p:cNvSpPr txBox="1"/>
            <p:nvPr/>
          </p:nvSpPr>
          <p:spPr>
            <a:xfrm>
              <a:off x="6524018" y="5856906"/>
              <a:ext cx="1227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>
                  <a:solidFill>
                    <a:prstClr val="black"/>
                  </a:solidFill>
                  <a:latin typeface="Calibri"/>
                </a:rPr>
                <a:t>Versión 1.2</a:t>
              </a:r>
            </a:p>
          </p:txBody>
        </p:sp>
      </p:grpSp>
      <p:pic>
        <p:nvPicPr>
          <p:cNvPr id="16" name="Picture 2" descr="Resultado de imagen para cliente feliz">
            <a:extLst>
              <a:ext uri="{FF2B5EF4-FFF2-40B4-BE49-F238E27FC236}">
                <a16:creationId xmlns:a16="http://schemas.microsoft.com/office/drawing/2014/main" id="{48984722-BFF3-42CE-9997-6B08A73F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18" y="2474273"/>
            <a:ext cx="1733585" cy="13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echa doblada 16"/>
          <p:cNvSpPr/>
          <p:nvPr/>
        </p:nvSpPr>
        <p:spPr>
          <a:xfrm>
            <a:off x="2830572" y="1828803"/>
            <a:ext cx="1246224" cy="87047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Flecha doblada 17"/>
          <p:cNvSpPr/>
          <p:nvPr/>
        </p:nvSpPr>
        <p:spPr>
          <a:xfrm rot="5400000">
            <a:off x="7887977" y="1331555"/>
            <a:ext cx="739857" cy="1946366"/>
          </a:xfrm>
          <a:prstGeom prst="bentArrow">
            <a:avLst>
              <a:gd name="adj1" fmla="val 25000"/>
              <a:gd name="adj2" fmla="val 25000"/>
              <a:gd name="adj3" fmla="val 16172"/>
              <a:gd name="adj4" fmla="val 419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3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5062" y="2998206"/>
            <a:ext cx="9494091" cy="504056"/>
          </a:xfrm>
        </p:spPr>
        <p:txBody>
          <a:bodyPr/>
          <a:lstStyle/>
          <a:p>
            <a:pPr algn="ctr"/>
            <a:r>
              <a:rPr lang="es-CO" dirty="0" smtClean="0">
                <a:solidFill>
                  <a:schemeClr val="accent1">
                    <a:lumMod val="75000"/>
                  </a:schemeClr>
                </a:solidFill>
                <a:latin typeface="SF Distant Galaxy" panose="00000400000000000000" pitchFamily="2" charset="0"/>
              </a:rPr>
              <a:t>Hace mucho tiempo, en una galaxia muy, muy lejana</a:t>
            </a:r>
            <a:endParaRPr lang="es-CO" dirty="0">
              <a:solidFill>
                <a:schemeClr val="accent1">
                  <a:lumMod val="75000"/>
                </a:schemeClr>
              </a:solidFill>
              <a:latin typeface="SF Distant Galaxy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79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30</a:t>
            </a:fld>
            <a:endParaRPr lang="pt-BR">
              <a:latin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8000" t="12267" r="24857" b="11505"/>
          <a:stretch/>
        </p:blipFill>
        <p:spPr>
          <a:xfrm>
            <a:off x="3174234" y="1003824"/>
            <a:ext cx="5577841" cy="5070766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631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CO" sz="2800">
                <a:solidFill>
                  <a:srgbClr val="5B9BD5">
                    <a:lumMod val="50000"/>
                  </a:srgbClr>
                </a:solidFill>
                <a:latin typeface="SF Distant Galaxy" panose="00000400000000000000" pitchFamily="2" charset="0"/>
              </a:rPr>
              <a:t>Adaptación</a:t>
            </a:r>
            <a:endParaRPr lang="es-CO" sz="2400" dirty="0">
              <a:solidFill>
                <a:srgbClr val="5B9BD5">
                  <a:lumMod val="50000"/>
                </a:srgb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7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31</a:t>
            </a:fld>
            <a:endParaRPr lang="pt-BR">
              <a:latin typeface="Calibri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739010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CO" sz="3200">
                <a:solidFill>
                  <a:srgbClr val="5B9BD5">
                    <a:lumMod val="50000"/>
                  </a:srgbClr>
                </a:solidFill>
                <a:latin typeface="Star Jedi" panose="040B0000000000000000" pitchFamily="82" charset="0"/>
              </a:rPr>
              <a:t>Colaboración</a:t>
            </a:r>
            <a:endParaRPr lang="es-CO" sz="3200" dirty="0">
              <a:solidFill>
                <a:srgbClr val="5B9BD5">
                  <a:lumMod val="50000"/>
                </a:srgbClr>
              </a:solidFill>
              <a:latin typeface="Star Jedi" panose="040B0000000000000000" pitchFamily="82" charset="0"/>
            </a:endParaRPr>
          </a:p>
        </p:txBody>
      </p:sp>
      <p:pic>
        <p:nvPicPr>
          <p:cNvPr id="6" name="Imagen 5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1739010" y="634371"/>
            <a:ext cx="8752114" cy="5394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7523637" y="6123804"/>
            <a:ext cx="133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prstClr val="black"/>
                </a:solidFill>
                <a:latin typeface="Calibri"/>
              </a:rPr>
              <a:t>@</a:t>
            </a:r>
            <a:r>
              <a:rPr lang="es-CO" sz="1200" dirty="0" err="1">
                <a:solidFill>
                  <a:prstClr val="black"/>
                </a:solidFill>
                <a:latin typeface="Calibri"/>
              </a:rPr>
              <a:t>Angel_Medinilla</a:t>
            </a:r>
            <a:endParaRPr lang="es-CO" sz="12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0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32</a:t>
            </a:fld>
            <a:endParaRPr lang="pt-BR">
              <a:latin typeface="Calibri"/>
            </a:endParaRPr>
          </a:p>
        </p:txBody>
      </p:sp>
      <p:pic>
        <p:nvPicPr>
          <p:cNvPr id="5" name="Picture 2" descr="Resultado de imagen para mejora contin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54" y="816839"/>
            <a:ext cx="4690745" cy="448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8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33</a:t>
            </a:fld>
            <a:endParaRPr lang="pt-BR">
              <a:latin typeface="Calibri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E680362-C762-44B1-BC5C-D3F81142EFBA}"/>
              </a:ext>
            </a:extLst>
          </p:cNvPr>
          <p:cNvSpPr txBox="1"/>
          <p:nvPr/>
        </p:nvSpPr>
        <p:spPr>
          <a:xfrm>
            <a:off x="2113724" y="457831"/>
            <a:ext cx="7964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44546A">
                    <a:lumMod val="50000"/>
                  </a:srgbClr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Star Jedi" panose="040B0000000000000000" pitchFamily="82" charset="0"/>
              </a:rPr>
              <a:t>Cambia Como se Gestionan los proyectos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1802564" y="1434495"/>
            <a:ext cx="3494789" cy="2361907"/>
            <a:chOff x="284633" y="1289145"/>
            <a:chExt cx="3494789" cy="2361907"/>
          </a:xfrm>
        </p:grpSpPr>
        <p:pic>
          <p:nvPicPr>
            <p:cNvPr id="7" name="Picture 2" descr="Resultado de imagen para metodologias agiles">
              <a:extLst>
                <a:ext uri="{FF2B5EF4-FFF2-40B4-BE49-F238E27FC236}">
                  <a16:creationId xmlns:a16="http://schemas.microsoft.com/office/drawing/2014/main" id="{D3DAEF32-6ECF-49BA-854D-593E49D3D9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33" y="1357597"/>
              <a:ext cx="3494789" cy="229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/>
            <p:cNvSpPr txBox="1"/>
            <p:nvPr/>
          </p:nvSpPr>
          <p:spPr>
            <a:xfrm>
              <a:off x="521700" y="1289145"/>
              <a:ext cx="246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Arial Black" panose="020B0A04020102020204" pitchFamily="34" charset="0"/>
                </a:rPr>
                <a:t>Trabajo en Equipo</a:t>
              </a: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412362" y="3263381"/>
            <a:ext cx="3877916" cy="2317421"/>
            <a:chOff x="4125188" y="1486461"/>
            <a:chExt cx="3877916" cy="2317421"/>
          </a:xfrm>
        </p:grpSpPr>
        <p:pic>
          <p:nvPicPr>
            <p:cNvPr id="10" name="Picture 4" descr="Imagen relacionada">
              <a:extLst>
                <a:ext uri="{FF2B5EF4-FFF2-40B4-BE49-F238E27FC236}">
                  <a16:creationId xmlns:a16="http://schemas.microsoft.com/office/drawing/2014/main" id="{0849AF0C-4D90-4429-B752-DE066EB1A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188" y="1864924"/>
              <a:ext cx="3877916" cy="1938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/>
            <p:cNvSpPr txBox="1"/>
            <p:nvPr/>
          </p:nvSpPr>
          <p:spPr>
            <a:xfrm>
              <a:off x="5370235" y="1486461"/>
              <a:ext cx="185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Arial Black" panose="020B0A04020102020204" pitchFamily="34" charset="0"/>
                </a:rPr>
                <a:t>Colaboración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5457809" y="1911228"/>
            <a:ext cx="1830495" cy="1721485"/>
            <a:chOff x="2025956" y="3329144"/>
            <a:chExt cx="1714281" cy="1580606"/>
          </a:xfrm>
        </p:grpSpPr>
        <p:pic>
          <p:nvPicPr>
            <p:cNvPr id="13" name="Picture 4" descr="Bombilla De Luz, Amarillo, Energía, Idea, Dibujo, Luz"/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2" t="9099" r="23535" b="8088"/>
            <a:stretch/>
          </p:blipFill>
          <p:spPr bwMode="auto">
            <a:xfrm>
              <a:off x="2025956" y="3329144"/>
              <a:ext cx="1201783" cy="158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/>
            <p:cNvSpPr txBox="1"/>
            <p:nvPr/>
          </p:nvSpPr>
          <p:spPr>
            <a:xfrm>
              <a:off x="2654186" y="4059247"/>
              <a:ext cx="1086051" cy="339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Calibri"/>
                </a:rPr>
                <a:t>Enfocados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44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31" y="406327"/>
            <a:ext cx="8122561" cy="560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7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35</a:t>
            </a:fld>
            <a:endParaRPr lang="pt-BR">
              <a:latin typeface="Calibri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933700" y="361950"/>
            <a:ext cx="6875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ar Jedi" panose="040B0000000000000000" pitchFamily="82" charset="0"/>
              </a:rPr>
              <a:t>Marcos De Trabajo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"/>
          <a:stretch/>
        </p:blipFill>
        <p:spPr>
          <a:xfrm>
            <a:off x="1632648" y="1069837"/>
            <a:ext cx="9035352" cy="51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7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36</a:t>
            </a:fld>
            <a:endParaRPr lang="pt-BR">
              <a:latin typeface="Calibri"/>
            </a:endParaRPr>
          </a:p>
        </p:txBody>
      </p:sp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1541254" y="0"/>
            <a:ext cx="9126747" cy="616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37</a:t>
            </a:fld>
            <a:endParaRPr lang="pt-BR">
              <a:latin typeface="Calibri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631505" y="-164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ES" dirty="0" err="1">
                <a:solidFill>
                  <a:srgbClr val="5B9BD5">
                    <a:lumMod val="50000"/>
                  </a:srgbClr>
                </a:solidFill>
                <a:latin typeface="Calibri"/>
              </a:rPr>
              <a:t>Kanban</a:t>
            </a:r>
            <a:endParaRPr lang="es-ES" dirty="0">
              <a:solidFill>
                <a:srgbClr val="5B9BD5">
                  <a:lumMod val="50000"/>
                </a:srgbClr>
              </a:solidFill>
              <a:latin typeface="Calibri"/>
            </a:endParaRPr>
          </a:p>
        </p:txBody>
      </p:sp>
      <p:pic>
        <p:nvPicPr>
          <p:cNvPr id="6" name="Picture 2" descr="https://lh3.googleusercontent.com/_CVsSmWcVAYwR-FYG_ZhNOsRYJZXYkQ1Zg0YVgdRMsnPUU9sFY2O7PrtltUtszhaU2fYGh_JrL0FGY0KyDouS6xeGaDDEIl7Ey6HYODtcOj3s09nD48b5dDjGRbboMRlbjGuZZg2VLUWSo-PlpIkQeRhil9py8slei3B5GLs89ynQSVJ4kEASAxn9L6iA4NqGpCzNm3G5aeLcBRqZmbvSkEzmMkzARWb5-L6muhG9J8D6JfGNYJQ63ZQrDDvInAhDBNUGC7ZPTnCVLNmd9L2kY1veLyI5cNN2TP8UCOfdNNWUNXKEltJnieM55OzLDNqbfaksxdYD2ybJihVLtSZAztZLPkiCczTea5E63EpJIsuDmE6KCgaJJY4U2SAYW0JTwKOZFWEXS2_aoLtMkrrGqMF6JCvtQuVcvlPXX8W_R5Q6Zq4HQNgoIhjG1hEInt1eDhAQz9I1ox411UTJoKoinyvzr0S3Li2DKW6t5swZfCSbiuZUv9k9JeoiXPjojOaY-3tjVl1YP8aNk_3N5xE2ouq8Q-4b1-YORZh6gH3wKHPOczaHslwXueyDBP1R0lK1NhpkQroSjOUVk-968dZD8Q3Kb1-WUohXPFkdZelAvMvpny-3xOiR7mG=w479-h638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06" y="946214"/>
            <a:ext cx="2873446" cy="383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" r="8292" b="10082"/>
          <a:stretch/>
        </p:blipFill>
        <p:spPr>
          <a:xfrm>
            <a:off x="5724547" y="874565"/>
            <a:ext cx="4492606" cy="34410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52" y="3195442"/>
            <a:ext cx="4345060" cy="32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38</a:t>
            </a:fld>
            <a:endParaRPr lang="pt-BR">
              <a:latin typeface="Calibri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04" y="171452"/>
            <a:ext cx="8378987" cy="628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5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>
                <a:latin typeface="Calibri"/>
              </a:rPr>
              <a:pPr/>
              <a:t>39</a:t>
            </a:fld>
            <a:endParaRPr lang="pt-BR">
              <a:latin typeface="Calibri"/>
            </a:endParaRPr>
          </a:p>
        </p:txBody>
      </p:sp>
      <p:pic>
        <p:nvPicPr>
          <p:cNvPr id="5" name="Picture 4" descr="Agilidad y los proyectos">
            <a:extLst>
              <a:ext uri="{FF2B5EF4-FFF2-40B4-BE49-F238E27FC236}">
                <a16:creationId xmlns:a16="http://schemas.microsoft.com/office/drawing/2014/main" id="{3165C5AE-D346-43DA-9E07-B9EBF36E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252" y="573860"/>
            <a:ext cx="8993398" cy="47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88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volver al futu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13" y="890238"/>
            <a:ext cx="8558793" cy="564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56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70" name="Imagen 2"/>
          <p:cNvPicPr/>
          <p:nvPr/>
        </p:nvPicPr>
        <p:blipFill>
          <a:blip r:embed="rId3"/>
          <a:stretch>
            <a:fillRect/>
          </a:stretch>
        </p:blipFill>
        <p:spPr>
          <a:xfrm>
            <a:off x="-6120" y="0"/>
            <a:ext cx="12203280" cy="685728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 rot="16200000">
            <a:off x="3979440" y="1123920"/>
            <a:ext cx="9351000" cy="6228720"/>
          </a:xfrm>
          <a:prstGeom prst="triangle">
            <a:avLst>
              <a:gd name="adj" fmla="val 49595"/>
            </a:avLst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2"/>
          <p:cNvSpPr/>
          <p:nvPr/>
        </p:nvSpPr>
        <p:spPr>
          <a:xfrm>
            <a:off x="7066440" y="6103440"/>
            <a:ext cx="4702680" cy="45576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tx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CO" sz="2400" b="1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axCondensed-Light"/>
                <a:ea typeface="DejaVu Sans" panose="020B0603030804020204"/>
              </a:rPr>
              <a:t>Transformando Sueños en Realidad </a:t>
            </a:r>
            <a:endParaRPr lang="es-CO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384120" y="3687120"/>
            <a:ext cx="11202120" cy="91296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CO" sz="5400" b="1" spc="-1">
                <a:solidFill>
                  <a:srgbClr val="D6EE60"/>
                </a:solidFill>
                <a:uFill>
                  <a:solidFill>
                    <a:srgbClr val="FFFFFF"/>
                  </a:solidFill>
                </a:uFill>
                <a:latin typeface="Dax-Bold"/>
                <a:ea typeface="DejaVu Sans" panose="020B0603030804020204"/>
              </a:rPr>
              <a:t>Stefanini Colombia </a:t>
            </a:r>
            <a:endParaRPr lang="es-CO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sp>
        <p:nvSpPr>
          <p:cNvPr id="174" name="CustomShape 4"/>
          <p:cNvSpPr/>
          <p:nvPr/>
        </p:nvSpPr>
        <p:spPr>
          <a:xfrm>
            <a:off x="5293897" y="3075840"/>
            <a:ext cx="6475225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CO" sz="5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axCondensed-Light"/>
                <a:ea typeface="DejaVu Sans" panose="020B0603030804020204"/>
              </a:rPr>
              <a:t>Gracias</a:t>
            </a:r>
            <a:endParaRPr lang="es-CO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175" name="Imagen 42"/>
          <p:cNvPicPr/>
          <p:nvPr/>
        </p:nvPicPr>
        <p:blipFill>
          <a:blip r:embed="rId4"/>
          <a:stretch>
            <a:fillRect/>
          </a:stretch>
        </p:blipFill>
        <p:spPr>
          <a:xfrm>
            <a:off x="8056800" y="426600"/>
            <a:ext cx="3529440" cy="131112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3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Evolución Humana</a:t>
            </a:r>
            <a:endParaRPr lang="es-CO" dirty="0"/>
          </a:p>
        </p:txBody>
      </p:sp>
      <p:pic>
        <p:nvPicPr>
          <p:cNvPr id="1026" name="Picture 2" descr="Resultado de imagen para evolucion humana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717" y="1490243"/>
            <a:ext cx="7194131" cy="422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2 revolucion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8493">
            <a:off x="775803" y="1741913"/>
            <a:ext cx="6320611" cy="2401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Resultado de imagen para 2 revolucion indust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6722">
            <a:off x="5889606" y="3431954"/>
            <a:ext cx="5120384" cy="2560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79760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300121" y="2567285"/>
            <a:ext cx="3172663" cy="186204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15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  <a:effectLst/>
              </a:rPr>
              <a:t>1991</a:t>
            </a:r>
            <a:endParaRPr lang="es-ES" sz="115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88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primer servidor we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69381">
            <a:off x="3146233" y="1958842"/>
            <a:ext cx="5071623" cy="380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CuadroTexto 4"/>
          <p:cNvSpPr txBox="1"/>
          <p:nvPr/>
        </p:nvSpPr>
        <p:spPr>
          <a:xfrm>
            <a:off x="3024447" y="921365"/>
            <a:ext cx="5508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rgbClr val="FFFF00"/>
                </a:solidFill>
                <a:latin typeface="SF Distant Galaxy" panose="00000400000000000000" pitchFamily="2" charset="0"/>
              </a:rPr>
              <a:t>Primer servidor web</a:t>
            </a:r>
            <a:endParaRPr lang="es-CO" sz="3200" dirty="0">
              <a:solidFill>
                <a:srgbClr val="FFFF00"/>
              </a:solidFill>
              <a:latin typeface="SF Distant Galaxy" panose="00000400000000000000" pitchFamily="2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4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terminato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027" y="696150"/>
            <a:ext cx="5631543" cy="557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2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2016_atualizado" id="{FA7C4FA9-C56F-4BB5-9B8E-C862FC541638}" vid="{914E482E-BF7A-4AC1-9943-8430B5F07168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146</Words>
  <Application>Microsoft Office PowerPoint</Application>
  <PresentationFormat>Panorámica</PresentationFormat>
  <Paragraphs>72</Paragraphs>
  <Slides>40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40</vt:i4>
      </vt:variant>
    </vt:vector>
  </HeadingPairs>
  <TitlesOfParts>
    <vt:vector size="58" baseType="lpstr">
      <vt:lpstr>-apple-system</vt:lpstr>
      <vt:lpstr>Arial</vt:lpstr>
      <vt:lpstr>Arial Black</vt:lpstr>
      <vt:lpstr>Baskerville Old Face</vt:lpstr>
      <vt:lpstr>Calibri</vt:lpstr>
      <vt:lpstr>Calibri Light</vt:lpstr>
      <vt:lpstr>Dax-Bold</vt:lpstr>
      <vt:lpstr>DaxCondensed-Light</vt:lpstr>
      <vt:lpstr>DejaVu Sans</vt:lpstr>
      <vt:lpstr>Dimitri Swank</vt:lpstr>
      <vt:lpstr>SF Distant Galaxy</vt:lpstr>
      <vt:lpstr>Star Jedi</vt:lpstr>
      <vt:lpstr>Tahoma</vt:lpstr>
      <vt:lpstr>Trebuchet MS</vt:lpstr>
      <vt:lpstr>ヒラギノ角ゴ Pro W3</vt:lpstr>
      <vt:lpstr>Tema de Office</vt:lpstr>
      <vt:lpstr>1_Tema de Office</vt:lpstr>
      <vt:lpstr>Tema do Office</vt:lpstr>
      <vt:lpstr>Presentación de PowerPoint</vt:lpstr>
      <vt:lpstr>Súper Poder</vt:lpstr>
      <vt:lpstr>Hace mucho tiempo, en una galaxia muy, muy lejana</vt:lpstr>
      <vt:lpstr>Presentación de PowerPoint</vt:lpstr>
      <vt:lpstr>Evolución Humana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Rene</dc:creator>
  <cp:lastModifiedBy>Rene</cp:lastModifiedBy>
  <cp:revision>16</cp:revision>
  <dcterms:created xsi:type="dcterms:W3CDTF">2018-10-11T18:28:07Z</dcterms:created>
  <dcterms:modified xsi:type="dcterms:W3CDTF">2018-10-12T04:24:25Z</dcterms:modified>
</cp:coreProperties>
</file>